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sldIdLst>
    <p:sldId id="283" r:id="rId5"/>
  </p:sldIdLst>
  <p:sldSz cx="18288000" cy="10288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65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8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01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67" y="77"/>
      </p:cViewPr>
      <p:guideLst>
        <p:guide orient="horz" pos="3265"/>
        <p:guide pos="576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1E26E-0E36-49EB-90A4-D5D30DFDC33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0F3C3-E647-45E9-A6FE-BE2A30537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5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6750" y="4432568"/>
            <a:ext cx="9334500" cy="149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15335092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7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7454718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9386500" y="3345064"/>
            <a:ext cx="7423065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480868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6752681" y="3345064"/>
            <a:ext cx="4800425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12008060" y="3345064"/>
            <a:ext cx="4810193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2 Lines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2 Lines</a:t>
            </a:r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349057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5424321" y="3345064"/>
            <a:ext cx="3504170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9382027" y="3345064"/>
            <a:ext cx="348551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idx="15"/>
          </p:nvPr>
        </p:nvSpPr>
        <p:spPr>
          <a:xfrm>
            <a:off x="13331236" y="3345064"/>
            <a:ext cx="3489668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Re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Lilac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1 Line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2617917"/>
            <a:ext cx="15326856" cy="6413651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 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1342" y="3124683"/>
            <a:ext cx="3853543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1084428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New York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London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Munich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Zug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42" name="Picture 4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888" y="5089354"/>
            <a:ext cx="131752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58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1 Line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2617918"/>
            <a:ext cx="7448088" cy="641365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9386260" y="2617918"/>
            <a:ext cx="7429932" cy="641365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1 Line 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71809" y="2617918"/>
            <a:ext cx="3493420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1" name="Picture Placeholder 7"/>
          <p:cNvSpPr>
            <a:spLocks noGrp="1"/>
          </p:cNvSpPr>
          <p:nvPr>
            <p:ph type="pic" sz="quarter" idx="22"/>
          </p:nvPr>
        </p:nvSpPr>
        <p:spPr>
          <a:xfrm>
            <a:off x="1471809" y="6053343"/>
            <a:ext cx="3493420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2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5425587" y="2617918"/>
            <a:ext cx="3497502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3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5425587" y="6053343"/>
            <a:ext cx="3498478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4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9386500" y="2617918"/>
            <a:ext cx="3485418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9386500" y="6053343"/>
            <a:ext cx="3484277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6" name="Picture Placeholder 7"/>
          <p:cNvSpPr>
            <a:spLocks noGrp="1"/>
          </p:cNvSpPr>
          <p:nvPr>
            <p:ph type="pic" sz="quarter" idx="27"/>
          </p:nvPr>
        </p:nvSpPr>
        <p:spPr>
          <a:xfrm>
            <a:off x="13322492" y="2617918"/>
            <a:ext cx="3482223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7" name="Picture Placeholder 7"/>
          <p:cNvSpPr>
            <a:spLocks noGrp="1"/>
          </p:cNvSpPr>
          <p:nvPr>
            <p:ph type="pic" sz="quarter" idx="28"/>
          </p:nvPr>
        </p:nvSpPr>
        <p:spPr>
          <a:xfrm>
            <a:off x="13322492" y="6053343"/>
            <a:ext cx="3482223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3345069"/>
            <a:ext cx="15326856" cy="5686495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3345069"/>
            <a:ext cx="7448088" cy="568650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39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9386260" y="3345069"/>
            <a:ext cx="7429932" cy="568650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eader 2 Lines and 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71809" y="3345065"/>
            <a:ext cx="349484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39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5425586" y="3345065"/>
            <a:ext cx="3504133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1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9386500" y="3345065"/>
            <a:ext cx="348541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2" name="Picture Placeholder 7"/>
          <p:cNvSpPr>
            <a:spLocks noGrp="1"/>
          </p:cNvSpPr>
          <p:nvPr>
            <p:ph type="pic" sz="quarter" idx="27"/>
          </p:nvPr>
        </p:nvSpPr>
        <p:spPr>
          <a:xfrm>
            <a:off x="13322492" y="3345064"/>
            <a:ext cx="3494140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3" name="Picture Placeholder 7"/>
          <p:cNvSpPr>
            <a:spLocks noGrp="1"/>
          </p:cNvSpPr>
          <p:nvPr>
            <p:ph type="pic" sz="quarter" idx="28"/>
          </p:nvPr>
        </p:nvSpPr>
        <p:spPr>
          <a:xfrm>
            <a:off x="1471809" y="6416912"/>
            <a:ext cx="3499824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4" name="Picture Placeholder 7"/>
          <p:cNvSpPr>
            <a:spLocks noGrp="1"/>
          </p:cNvSpPr>
          <p:nvPr>
            <p:ph type="pic" sz="quarter" idx="29"/>
          </p:nvPr>
        </p:nvSpPr>
        <p:spPr>
          <a:xfrm>
            <a:off x="5425587" y="6416912"/>
            <a:ext cx="3504132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9386500" y="6416912"/>
            <a:ext cx="348541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6" name="Picture Placeholder 7"/>
          <p:cNvSpPr>
            <a:spLocks noGrp="1"/>
          </p:cNvSpPr>
          <p:nvPr>
            <p:ph type="pic" sz="quarter" idx="31"/>
          </p:nvPr>
        </p:nvSpPr>
        <p:spPr>
          <a:xfrm>
            <a:off x="13322492" y="6416911"/>
            <a:ext cx="3494140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8288000" cy="10288587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pic>
        <p:nvPicPr>
          <p:cNvPr id="111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12" name="Picture 11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66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br>
              <a:rPr lang="en-US"/>
            </a:br>
            <a:r>
              <a:rPr lang="en-US"/>
              <a:t>2 Lines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_Study_1_Line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15335092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5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18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1476079" y="695667"/>
            <a:ext cx="2033467" cy="361191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Case Study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0065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_Study_2_Line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2 Lines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1476079" y="695667"/>
            <a:ext cx="2033467" cy="361191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Case Study</a:t>
            </a:r>
            <a:endParaRPr lang="ru-RU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15335092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1965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076105" y="4768994"/>
            <a:ext cx="9372600" cy="642356"/>
          </a:xfrm>
        </p:spPr>
        <p:txBody>
          <a:bodyPr/>
          <a:lstStyle>
            <a:lvl1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1pPr>
            <a:lvl2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2pPr>
            <a:lvl3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3pPr>
            <a:lvl4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4pPr>
            <a:lvl5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 dirty="0"/>
              <a:t>Click to edit text styles</a:t>
            </a:r>
          </a:p>
        </p:txBody>
      </p:sp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1342" y="3124683"/>
            <a:ext cx="3853543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709127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text</a:t>
            </a:r>
          </a:p>
        </p:txBody>
      </p:sp>
      <p:pic>
        <p:nvPicPr>
          <p:cNvPr id="42" name="Picture 4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865" y="5880719"/>
            <a:ext cx="1317520" cy="72000"/>
          </a:xfrm>
          <a:prstGeom prst="rect">
            <a:avLst/>
          </a:prstGeom>
        </p:spPr>
      </p:pic>
      <p:sp>
        <p:nvSpPr>
          <p:cNvPr id="46" name="TextBox 45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New York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London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Munich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 dirty="0">
                <a:solidFill>
                  <a:schemeClr val="tx2"/>
                </a:solidFill>
                <a:latin typeface="+mn-lt"/>
              </a:rPr>
              <a:t>Zug </a:t>
            </a:r>
            <a:r>
              <a:rPr lang="en-US" sz="2400" b="0" i="0" dirty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 dirty="0">
              <a:solidFill>
                <a:schemeClr val="tx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bg>
      <p:bgPr>
        <a:solidFill>
          <a:srgbClr val="1E38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2617918"/>
            <a:ext cx="15335092" cy="2533165"/>
          </a:xfrm>
        </p:spPr>
        <p:txBody>
          <a:bodyPr anchor="b" anchorCtr="0"/>
          <a:lstStyle>
            <a:lvl1pPr>
              <a:defRPr sz="10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76079" y="5562600"/>
            <a:ext cx="6867525" cy="346896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baseline="0">
                <a:solidFill>
                  <a:schemeClr val="bg2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1pPr>
            <a:lvl2pPr marL="457292" indent="0">
              <a:buNone/>
              <a:defRPr sz="2400">
                <a:solidFill>
                  <a:schemeClr val="bg1"/>
                </a:solidFill>
              </a:defRPr>
            </a:lvl2pPr>
            <a:lvl3pPr marL="914583" indent="0">
              <a:buNone/>
              <a:defRPr sz="2400">
                <a:solidFill>
                  <a:schemeClr val="bg1"/>
                </a:solidFill>
              </a:defRPr>
            </a:lvl3pPr>
            <a:lvl4pPr marL="1371875" indent="0">
              <a:buNone/>
              <a:defRPr sz="2400">
                <a:solidFill>
                  <a:schemeClr val="bg1"/>
                </a:solidFill>
              </a:defRPr>
            </a:lvl4pPr>
            <a:lvl5pPr marL="1829166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chemeClr val="bg1"/>
                </a:solidFill>
                <a:latin typeface="+mn-lt"/>
              </a:rPr>
              <a:t>Full Name</a:t>
            </a:r>
            <a:br>
              <a:rPr lang="en-US" sz="2400" b="1" dirty="0">
                <a:solidFill>
                  <a:schemeClr val="bg1"/>
                </a:solidFill>
                <a:latin typeface="+mn-lt"/>
              </a:rPr>
            </a:br>
            <a:r>
              <a:rPr lang="en-US" sz="2400" b="1" dirty="0">
                <a:solidFill>
                  <a:schemeClr val="bg1"/>
                </a:solidFill>
                <a:latin typeface="+mn-lt"/>
              </a:rPr>
              <a:t>Job Title</a:t>
            </a:r>
            <a:br>
              <a:rPr lang="en-US" sz="2400" b="1" dirty="0">
                <a:solidFill>
                  <a:schemeClr val="bg1"/>
                </a:solidFill>
                <a:latin typeface="+mn-lt"/>
              </a:rPr>
            </a:br>
            <a:r>
              <a:rPr lang="en-US" sz="2400" b="1" dirty="0">
                <a:solidFill>
                  <a:schemeClr val="bg1"/>
                </a:solidFill>
                <a:latin typeface="+mn-lt"/>
              </a:rPr>
              <a:t>Company Name</a:t>
            </a:r>
            <a:br>
              <a:rPr lang="en-US" sz="2400" b="1" dirty="0">
                <a:solidFill>
                  <a:schemeClr val="bg1"/>
                </a:solidFill>
                <a:latin typeface="+mn-lt"/>
              </a:rPr>
            </a:br>
            <a:r>
              <a:rPr lang="en-US" sz="2400" b="1" dirty="0">
                <a:solidFill>
                  <a:schemeClr val="bg1"/>
                </a:solidFill>
                <a:latin typeface="+mn-lt"/>
              </a:rPr>
              <a:t>Your Email</a:t>
            </a:r>
            <a:br>
              <a:rPr lang="en-US" sz="2400" b="1" dirty="0">
                <a:solidFill>
                  <a:schemeClr val="bg1"/>
                </a:solidFill>
                <a:latin typeface="+mn-lt"/>
              </a:rPr>
            </a:br>
            <a:br>
              <a:rPr lang="en-US" sz="2400" b="1" dirty="0">
                <a:solidFill>
                  <a:schemeClr val="bg1"/>
                </a:solidFill>
                <a:latin typeface="+mn-lt"/>
              </a:rPr>
            </a:br>
            <a:r>
              <a:rPr lang="en-US" sz="2400" b="1" dirty="0">
                <a:solidFill>
                  <a:schemeClr val="bg1"/>
                </a:solidFill>
                <a:latin typeface="+mn-lt"/>
              </a:rPr>
              <a:t>Social Links</a:t>
            </a:r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d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476080" y="-1006"/>
            <a:ext cx="15338196" cy="10289135"/>
            <a:chOff x="1476080" y="-1006"/>
            <a:chExt cx="15338196" cy="1028913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47608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68119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92805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cxnSpLocks/>
            </p:cNvCxnSpPr>
            <p:nvPr/>
          </p:nvCxnSpPr>
          <p:spPr>
            <a:xfrm>
              <a:off x="1476080" y="9608249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1476080" y="903156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 userDrawn="1"/>
          </p:nvCxnSpPr>
          <p:spPr>
            <a:xfrm>
              <a:off x="1476080" y="1147820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335289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9075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65513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605474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1112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9695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425587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28712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674605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06367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0243555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069851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155468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2010769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28692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332686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418303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463912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499668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5954614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>
              <a:off x="1476080" y="5144294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cxnSpLocks/>
            </p:cNvCxnSpPr>
            <p:nvPr/>
          </p:nvCxnSpPr>
          <p:spPr>
            <a:xfrm>
              <a:off x="1476080" y="261791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cxnSpLocks/>
            </p:cNvCxnSpPr>
            <p:nvPr/>
          </p:nvCxnSpPr>
          <p:spPr>
            <a:xfrm>
              <a:off x="1476080" y="199774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 userDrawn="1"/>
          </p:nvCxnSpPr>
          <p:spPr>
            <a:xfrm>
              <a:off x="9386500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cxnSpLocks/>
            </p:cNvCxnSpPr>
            <p:nvPr userDrawn="1"/>
          </p:nvCxnSpPr>
          <p:spPr>
            <a:xfrm>
              <a:off x="1478437" y="7232342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id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1476080" y="-1006"/>
            <a:ext cx="15338196" cy="10289135"/>
            <a:chOff x="1476080" y="-1006"/>
            <a:chExt cx="15338196" cy="10289135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147608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8119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92805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>
              <a:off x="1476080" y="9608249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cxnSpLocks/>
            </p:cNvCxnSpPr>
            <p:nvPr/>
          </p:nvCxnSpPr>
          <p:spPr>
            <a:xfrm>
              <a:off x="1476080" y="903156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335289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79075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513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05474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1112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9695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425587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28712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74605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806367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243555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069851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155468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2010769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28692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332686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418303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463912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5499668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5954614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 userDrawn="1"/>
          </p:nvCxnSpPr>
          <p:spPr>
            <a:xfrm>
              <a:off x="9386500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cxnSpLocks/>
            </p:cNvCxnSpPr>
            <p:nvPr userDrawn="1"/>
          </p:nvCxnSpPr>
          <p:spPr>
            <a:xfrm>
              <a:off x="1478437" y="1147820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cxnSpLocks/>
            </p:cNvCxnSpPr>
            <p:nvPr userDrawn="1"/>
          </p:nvCxnSpPr>
          <p:spPr>
            <a:xfrm>
              <a:off x="1478437" y="5144294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cxnSpLocks/>
            </p:cNvCxnSpPr>
            <p:nvPr userDrawn="1"/>
          </p:nvCxnSpPr>
          <p:spPr>
            <a:xfrm>
              <a:off x="1478437" y="3345068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cxnSpLocks/>
            </p:cNvCxnSpPr>
            <p:nvPr userDrawn="1"/>
          </p:nvCxnSpPr>
          <p:spPr>
            <a:xfrm>
              <a:off x="1478437" y="2438774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cxnSpLocks/>
            </p:cNvCxnSpPr>
            <p:nvPr userDrawn="1"/>
          </p:nvCxnSpPr>
          <p:spPr>
            <a:xfrm>
              <a:off x="1478437" y="7232342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range 1 Lin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592" y="3124683"/>
            <a:ext cx="3790438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1084428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 dirty="0">
                <a:solidFill>
                  <a:schemeClr val="bg1"/>
                </a:solidFill>
                <a:latin typeface="+mn-lt"/>
              </a:rPr>
              <a:t>New York </a:t>
            </a:r>
            <a:r>
              <a:rPr lang="en-US" sz="2400" b="0" i="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 dirty="0">
                <a:solidFill>
                  <a:schemeClr val="bg1"/>
                </a:solidFill>
                <a:latin typeface="+mn-lt"/>
              </a:rPr>
              <a:t>London </a:t>
            </a:r>
            <a:r>
              <a:rPr lang="en-US" sz="2400" b="0" i="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 dirty="0">
                <a:solidFill>
                  <a:schemeClr val="bg1"/>
                </a:solidFill>
                <a:latin typeface="+mn-lt"/>
              </a:rPr>
              <a:t>Munich </a:t>
            </a:r>
            <a:r>
              <a:rPr lang="en-US" sz="2400" b="0" i="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 dirty="0">
                <a:solidFill>
                  <a:schemeClr val="bg1"/>
                </a:solidFill>
                <a:latin typeface="+mn-lt"/>
              </a:rPr>
              <a:t>Zug </a:t>
            </a:r>
            <a:r>
              <a:rPr lang="en-US" sz="2400" b="0" i="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4115586" y="5070829"/>
            <a:ext cx="13176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15335092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7454718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9386884" y="2617918"/>
            <a:ext cx="7431377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4811044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6752681" y="2617918"/>
            <a:ext cx="4799647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12024581" y="2617918"/>
            <a:ext cx="4784984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Header 1 Line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3490579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5427702" y="2617918"/>
            <a:ext cx="3500353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9382027" y="2617918"/>
            <a:ext cx="3484818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idx="15"/>
          </p:nvPr>
        </p:nvSpPr>
        <p:spPr>
          <a:xfrm>
            <a:off x="13331236" y="2617918"/>
            <a:ext cx="3475971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bg>
      <p:bgPr>
        <a:solidFill>
          <a:srgbClr val="1E38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76080" y="1147819"/>
            <a:ext cx="15335840" cy="7883749"/>
          </a:xfrm>
          <a:ln>
            <a:noFill/>
          </a:ln>
        </p:spPr>
        <p:txBody>
          <a:bodyPr anchor="ctr" anchorCtr="0"/>
          <a:lstStyle>
            <a:lvl1pPr>
              <a:lnSpc>
                <a:spcPct val="100000"/>
              </a:lnSpc>
              <a:defRPr sz="9602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42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15048" y="871382"/>
            <a:ext cx="15191852" cy="16436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Sample Text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0" y="3124684"/>
            <a:ext cx="15201900" cy="54491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00" y="8750062"/>
            <a:ext cx="11277600" cy="54777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600" cap="all" spc="600" baseline="0">
                <a:solidFill>
                  <a:schemeClr val="tx2"/>
                </a:solidFill>
                <a:latin typeface="Futura P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639800" y="8750062"/>
            <a:ext cx="3467100" cy="54777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600" cap="all" baseline="0">
                <a:solidFill>
                  <a:schemeClr val="tx2"/>
                </a:solidFill>
                <a:latin typeface="Futura P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5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701" r:id="rId3"/>
    <p:sldLayoutId id="2147483704" r:id="rId4"/>
    <p:sldLayoutId id="2147483688" r:id="rId5"/>
    <p:sldLayoutId id="2147483697" r:id="rId6"/>
    <p:sldLayoutId id="2147483699" r:id="rId7"/>
    <p:sldLayoutId id="2147483700" r:id="rId8"/>
    <p:sldLayoutId id="2147483687" r:id="rId9"/>
    <p:sldLayoutId id="2147483662" r:id="rId10"/>
    <p:sldLayoutId id="2147483698" r:id="rId11"/>
    <p:sldLayoutId id="2147483702" r:id="rId12"/>
    <p:sldLayoutId id="2147483703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705" r:id="rId19"/>
    <p:sldLayoutId id="2147483706" r:id="rId20"/>
    <p:sldLayoutId id="2147483707" r:id="rId21"/>
    <p:sldLayoutId id="2147483708" r:id="rId22"/>
    <p:sldLayoutId id="2147483710" r:id="rId23"/>
    <p:sldLayoutId id="2147483711" r:id="rId24"/>
    <p:sldLayoutId id="2147483709" r:id="rId25"/>
    <p:sldLayoutId id="2147483666" r:id="rId26"/>
    <p:sldLayoutId id="2147483712" r:id="rId27"/>
    <p:sldLayoutId id="2147483715" r:id="rId28"/>
    <p:sldLayoutId id="2147483716" r:id="rId29"/>
    <p:sldLayoutId id="2147483714" r:id="rId30"/>
    <p:sldLayoutId id="2147483713" r:id="rId31"/>
    <p:sldLayoutId id="2147483689" r:id="rId32"/>
    <p:sldLayoutId id="2147483691" r:id="rId33"/>
  </p:sldLayoutIdLst>
  <p:hf hdr="0" dt="0"/>
  <p:txStyles>
    <p:titleStyle>
      <a:lvl1pPr algn="l" defTabSz="1371874" rtl="0" eaLnBrk="1" latinLnBrk="0" hangingPunct="1">
        <a:lnSpc>
          <a:spcPct val="90000"/>
        </a:lnSpc>
        <a:spcBef>
          <a:spcPct val="0"/>
        </a:spcBef>
        <a:buNone/>
        <a:defRPr sz="540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91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defRPr sz="3001" kern="1200">
          <a:solidFill>
            <a:schemeClr val="tx1"/>
          </a:solidFill>
          <a:latin typeface="+mn-lt"/>
          <a:ea typeface="+mn-ea"/>
          <a:cs typeface="+mn-cs"/>
        </a:defRPr>
      </a:lvl1pPr>
      <a:lvl2pPr marL="914583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Open Sans" panose="020B0606030504020204" pitchFamily="34" charset="0"/>
        <a:buChar char="−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371874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166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Open Sans" panose="020B0606030504020204" pitchFamily="34" charset="0"/>
        <a:buChar char="−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457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tabLst>
          <a:tab pos="9490386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2654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6pPr>
      <a:lvl7pPr marL="4458592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7pPr>
      <a:lvl8pPr marL="5144529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8pPr>
      <a:lvl9pPr marL="5830466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1pPr>
      <a:lvl2pPr marL="685937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2pPr>
      <a:lvl3pPr marL="1371874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3pPr>
      <a:lvl4pPr marL="2057811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4pPr>
      <a:lvl5pPr marL="2743749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5pPr>
      <a:lvl6pPr marL="3429686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6pPr>
      <a:lvl7pPr marL="4115623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7pPr>
      <a:lvl8pPr marL="4801560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8pPr>
      <a:lvl9pPr marL="5487497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00" userDrawn="1">
          <p15:clr>
            <a:srgbClr val="F26B43"/>
          </p15:clr>
        </p15:guide>
        <p15:guide id="2" orient="horz" pos="5857" userDrawn="1">
          <p15:clr>
            <a:srgbClr val="F26B43"/>
          </p15:clr>
        </p15:guide>
        <p15:guide id="3" pos="1200" userDrawn="1">
          <p15:clr>
            <a:srgbClr val="F26B43"/>
          </p15:clr>
        </p15:guide>
        <p15:guide id="4" orient="horz" pos="1968" userDrawn="1">
          <p15:clr>
            <a:srgbClr val="F26B43"/>
          </p15:clr>
        </p15:guide>
        <p15:guide id="5" orient="horz" pos="2664" userDrawn="1">
          <p15:clr>
            <a:srgbClr val="F26B43"/>
          </p15:clr>
        </p15:guide>
        <p15:guide id="6" orient="horz" pos="2880" userDrawn="1">
          <p15:clr>
            <a:srgbClr val="F26B43"/>
          </p15:clr>
        </p15:guide>
        <p15:guide id="7" orient="horz" pos="3577" userDrawn="1">
          <p15:clr>
            <a:srgbClr val="F26B43"/>
          </p15:clr>
        </p15:guide>
        <p15:guide id="8" orient="horz" pos="3793" userDrawn="1">
          <p15:clr>
            <a:srgbClr val="F26B43"/>
          </p15:clr>
        </p15:guide>
        <p15:guide id="9" orient="horz" pos="4489" userDrawn="1">
          <p15:clr>
            <a:srgbClr val="F26B43"/>
          </p15:clr>
        </p15:guide>
        <p15:guide id="10" orient="horz" pos="4705" userDrawn="1">
          <p15:clr>
            <a:srgbClr val="F26B43"/>
          </p15:clr>
        </p15:guide>
        <p15:guide id="11" orient="horz" pos="5401" userDrawn="1">
          <p15:clr>
            <a:srgbClr val="F26B43"/>
          </p15:clr>
        </p15:guide>
        <p15:guide id="12" pos="2136" userDrawn="1">
          <p15:clr>
            <a:srgbClr val="F26B43"/>
          </p15:clr>
        </p15:guide>
        <p15:guide id="13" pos="2424" userDrawn="1">
          <p15:clr>
            <a:srgbClr val="F26B43"/>
          </p15:clr>
        </p15:guide>
        <p15:guide id="14" pos="3360" userDrawn="1">
          <p15:clr>
            <a:srgbClr val="F26B43"/>
          </p15:clr>
        </p15:guide>
        <p15:guide id="15" pos="3648" userDrawn="1">
          <p15:clr>
            <a:srgbClr val="F26B43"/>
          </p15:clr>
        </p15:guide>
        <p15:guide id="16" pos="4608" userDrawn="1">
          <p15:clr>
            <a:srgbClr val="F26B43"/>
          </p15:clr>
        </p15:guide>
        <p15:guide id="17" pos="4896" userDrawn="1">
          <p15:clr>
            <a:srgbClr val="F26B43"/>
          </p15:clr>
        </p15:guide>
        <p15:guide id="18" pos="5832" userDrawn="1">
          <p15:clr>
            <a:srgbClr val="F26B43"/>
          </p15:clr>
        </p15:guide>
        <p15:guide id="19" pos="6120" userDrawn="1">
          <p15:clr>
            <a:srgbClr val="F26B43"/>
          </p15:clr>
        </p15:guide>
        <p15:guide id="20" pos="7080" userDrawn="1">
          <p15:clr>
            <a:srgbClr val="F26B43"/>
          </p15:clr>
        </p15:guide>
        <p15:guide id="21" pos="7368" userDrawn="1">
          <p15:clr>
            <a:srgbClr val="F26B43"/>
          </p15:clr>
        </p15:guide>
        <p15:guide id="22" pos="8304" userDrawn="1">
          <p15:clr>
            <a:srgbClr val="F26B43"/>
          </p15:clr>
        </p15:guide>
        <p15:guide id="23" pos="8592" userDrawn="1">
          <p15:clr>
            <a:srgbClr val="F26B43"/>
          </p15:clr>
        </p15:guide>
        <p15:guide id="24" pos="9552" userDrawn="1">
          <p15:clr>
            <a:srgbClr val="F26B43"/>
          </p15:clr>
        </p15:guide>
        <p15:guide id="25" pos="9840" userDrawn="1">
          <p15:clr>
            <a:srgbClr val="F26B43"/>
          </p15:clr>
        </p15:guide>
        <p15:guide id="26" pos="10776" userDrawn="1">
          <p15:clr>
            <a:srgbClr val="F26B43"/>
          </p15:clr>
        </p15:guide>
        <p15:guide id="27" orient="horz" pos="15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BCE32-C1E7-1546-8266-36C1836A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Warehouse for </a:t>
            </a:r>
            <a:r>
              <a:rPr lang="en-US"/>
              <a:t>Cross-Asset Management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3EE69361-472D-4544-AF9D-05E7B10A23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Case Study	</a:t>
            </a: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103B085-D61E-9C45-B35F-11D3C7EA6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78" y="3345064"/>
            <a:ext cx="16161681" cy="5686502"/>
          </a:xfrm>
        </p:spPr>
        <p:txBody>
          <a:bodyPr/>
          <a:lstStyle/>
          <a:p>
            <a:r>
              <a:rPr lang="en" sz="1700" dirty="0">
                <a:latin typeface="Open Sans"/>
                <a:ea typeface="Open Sans"/>
                <a:cs typeface="Open Sans"/>
              </a:rPr>
              <a:t>The client is a world-renowned investment management group with approximately USD 70 </a:t>
            </a:r>
            <a:r>
              <a:rPr lang="en" sz="1700" dirty="0" err="1">
                <a:latin typeface="Open Sans"/>
                <a:ea typeface="Open Sans"/>
                <a:cs typeface="Open Sans"/>
              </a:rPr>
              <a:t>bn</a:t>
            </a:r>
            <a:r>
              <a:rPr lang="en" sz="1700" dirty="0">
                <a:latin typeface="Open Sans"/>
                <a:ea typeface="Open Sans"/>
                <a:cs typeface="Open Sans"/>
              </a:rPr>
              <a:t> in AUM and offers a range of investment strategies, including private equity.</a:t>
            </a:r>
            <a:br>
              <a:rPr lang="en" sz="1700" dirty="0"/>
            </a:br>
            <a:br>
              <a:rPr lang="en" sz="1700" dirty="0"/>
            </a:br>
            <a:r>
              <a:rPr lang="en" sz="1700" b="1" dirty="0"/>
              <a:t>Challenge: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The system supports 18 departments / lines of businesses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Rich incoming data with various structures and formats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New counterparties / departments are added frequently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Presentation-quality reports that are highly format intensive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Fragmentation of existing data across silos</a:t>
            </a:r>
          </a:p>
          <a:p>
            <a:endParaRPr lang="en" sz="1700" b="1" dirty="0"/>
          </a:p>
          <a:p>
            <a:r>
              <a:rPr lang="en" sz="1700" b="1" dirty="0"/>
              <a:t>Highlights: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Data management, data imports, granular data security, automated ETL workflows, reporting engine, scenario creation and analysis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Fast and easy way to sign up and support new businesses / new </a:t>
            </a:r>
            <a:r>
              <a:rPr lang="en" sz="1700" dirty="0" err="1">
                <a:ea typeface="Open Sans"/>
                <a:cs typeface="Open Sans"/>
              </a:rPr>
              <a:t>LoBs</a:t>
            </a:r>
            <a:r>
              <a:rPr lang="en" sz="1700" dirty="0">
                <a:ea typeface="Open Sans"/>
                <a:cs typeface="Open Sans"/>
              </a:rPr>
              <a:t>, as well as operational creation of a DWH (new domain) for a particular </a:t>
            </a:r>
            <a:r>
              <a:rPr lang="en" sz="1700" dirty="0" err="1">
                <a:ea typeface="Open Sans"/>
                <a:cs typeface="Open Sans"/>
              </a:rPr>
              <a:t>LoB</a:t>
            </a:r>
            <a:r>
              <a:rPr lang="en" sz="1700" dirty="0">
                <a:ea typeface="Open Sans"/>
                <a:cs typeface="Open Sans"/>
              </a:rPr>
              <a:t>. Federated system with a single management, functional, and reporting layers across different </a:t>
            </a:r>
            <a:r>
              <a:rPr lang="en" sz="1700" dirty="0" err="1">
                <a:ea typeface="Open Sans"/>
                <a:cs typeface="Open Sans"/>
              </a:rPr>
              <a:t>LoBs</a:t>
            </a:r>
            <a:r>
              <a:rPr lang="en" sz="1700" dirty="0">
                <a:ea typeface="Open Sans"/>
                <a:cs typeface="Open Sans"/>
              </a:rPr>
              <a:t> and DWHs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Self-service reporting for middle and back office to create custom reports ad-hoc without IT department involvement. Flexible reporting with the ability to choose data for viewing and analytics. Reports and books are available for automatic and recurrent generation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Data traceability. Drill downs into ETL calculations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Generic model engine, standard financial models for revenues, expenses, hedge fund allocation and compensation, dashboards</a:t>
            </a:r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sz="1900"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" sz="1700" dirty="0">
                <a:ea typeface="Open Sans"/>
                <a:cs typeface="Open Sans"/>
              </a:rPr>
              <a:t>Rules and scenarios application for data transformation into data models according to business requirements</a:t>
            </a:r>
          </a:p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322541705"/>
      </p:ext>
    </p:extLst>
  </p:cSld>
  <p:clrMapOvr>
    <a:masterClrMapping/>
  </p:clrMapOvr>
</p:sld>
</file>

<file path=ppt/theme/theme1.xml><?xml version="1.0" encoding="utf-8"?>
<a:theme xmlns:a="http://schemas.openxmlformats.org/drawingml/2006/main" name="DA_Corporate_Template_Unsafe_02-AUG-17_24_6">
  <a:themeElements>
    <a:clrScheme name="DataArt Primary Colors">
      <a:dk1>
        <a:srgbClr val="333332"/>
      </a:dk1>
      <a:lt1>
        <a:srgbClr val="FFFFFF"/>
      </a:lt1>
      <a:dk2>
        <a:srgbClr val="333332"/>
      </a:dk2>
      <a:lt2>
        <a:srgbClr val="FFFFFF"/>
      </a:lt2>
      <a:accent1>
        <a:srgbClr val="4EC1E2"/>
      </a:accent1>
      <a:accent2>
        <a:srgbClr val="04A87D"/>
      </a:accent2>
      <a:accent3>
        <a:srgbClr val="D8422D"/>
      </a:accent3>
      <a:accent4>
        <a:srgbClr val="725198"/>
      </a:accent4>
      <a:accent5>
        <a:srgbClr val="F39200"/>
      </a:accent5>
      <a:accent6>
        <a:srgbClr val="F6DD00"/>
      </a:accent6>
      <a:hlink>
        <a:srgbClr val="1E3867"/>
      </a:hlink>
      <a:folHlink>
        <a:srgbClr val="725198"/>
      </a:folHlink>
    </a:clrScheme>
    <a:fontScheme name="DataArt Corporate">
      <a:majorFont>
        <a:latin typeface="DA_FuturaPT Light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_Corporate_Template_Unsafe_02-AUG-17.potx" id="{490EFD07-DEB2-476F-806F-F99A815A41BA}" vid="{81D8E1FC-C462-4C5F-A219-20BEAFA5B7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BE8C5350152F42BCC8BE9F08A9C940" ma:contentTypeVersion="6" ma:contentTypeDescription="Create a new document." ma:contentTypeScope="" ma:versionID="bd88cefd3484ca1c6a528043868f5fc6">
  <xsd:schema xmlns:xsd="http://www.w3.org/2001/XMLSchema" xmlns:xs="http://www.w3.org/2001/XMLSchema" xmlns:p="http://schemas.microsoft.com/office/2006/metadata/properties" xmlns:ns2="3a45e0d3-8a2f-4bd3-a7db-59ddf28a0d8f" xmlns:ns3="a5ee6eb3-6eec-4d02-bcb7-bbfb5e792d94" targetNamespace="http://schemas.microsoft.com/office/2006/metadata/properties" ma:root="true" ma:fieldsID="edaed64933712c2d8d70067bd00ef7bb" ns2:_="" ns3:_="">
    <xsd:import namespace="3a45e0d3-8a2f-4bd3-a7db-59ddf28a0d8f"/>
    <xsd:import namespace="a5ee6eb3-6eec-4d02-bcb7-bbfb5e792d94"/>
    <xsd:element name="properties">
      <xsd:complexType>
        <xsd:sequence>
          <xsd:element name="documentManagement">
            <xsd:complexType>
              <xsd:all>
                <xsd:element ref="ns2:OrderNumber" minOccurs="0"/>
                <xsd:element ref="ns2:IsNDA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Confidentia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e0d3-8a2f-4bd3-a7db-59ddf28a0d8f" elementFormDefault="qualified">
    <xsd:import namespace="http://schemas.microsoft.com/office/2006/documentManagement/types"/>
    <xsd:import namespace="http://schemas.microsoft.com/office/infopath/2007/PartnerControls"/>
    <xsd:element name="OrderNumber" ma:index="8" nillable="true" ma:displayName="Order Number" ma:default="" ma:internalName="OrderNumber">
      <xsd:simpleType>
        <xsd:restriction base="dms:Number"/>
      </xsd:simpleType>
    </xsd:element>
    <xsd:element name="IsNDA" ma:index="9" nillable="true" ma:displayName="Is NDA" ma:default="0" ma:internalName="IsNDA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e6eb3-6eec-4d02-bcb7-bbfb5e792d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Confidential" ma:index="14" nillable="true" ma:displayName="Confidential" ma:default="0" ma:internalName="Confidential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rNumber xmlns="3a45e0d3-8a2f-4bd3-a7db-59ddf28a0d8f" xsi:nil="true"/>
    <IsNDA xmlns="3a45e0d3-8a2f-4bd3-a7db-59ddf28a0d8f">false</IsNDA>
    <Confidential xmlns="a5ee6eb3-6eec-4d02-bcb7-bbfb5e792d94">false</Confidentia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AB8B44-BE94-4A59-98BE-6FE311756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e0d3-8a2f-4bd3-a7db-59ddf28a0d8f"/>
    <ds:schemaRef ds:uri="a5ee6eb3-6eec-4d02-bcb7-bbfb5e792d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78A22A-3DB3-4F2B-8575-97A0C1747D0A}">
  <ds:schemaRefs>
    <ds:schemaRef ds:uri="http://schemas.microsoft.com/office/2006/metadata/properties"/>
    <ds:schemaRef ds:uri="http://schemas.microsoft.com/office/infopath/2007/PartnerControls"/>
    <ds:schemaRef ds:uri="3a45e0d3-8a2f-4bd3-a7db-59ddf28a0d8f"/>
    <ds:schemaRef ds:uri="a5ee6eb3-6eec-4d02-bcb7-bbfb5e792d94"/>
  </ds:schemaRefs>
</ds:datastoreItem>
</file>

<file path=customXml/itemProps3.xml><?xml version="1.0" encoding="utf-8"?>
<ds:datastoreItem xmlns:ds="http://schemas.openxmlformats.org/officeDocument/2006/customXml" ds:itemID="{2204597E-E64E-4FA0-9AAC-C4D07E5E9B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DA_Corporate_Template_Unsafe_02-AUG-17_24_6</Template>
  <TotalTime>0</TotalTime>
  <Words>229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Aktiv Grotesk</vt:lpstr>
      <vt:lpstr>Arial</vt:lpstr>
      <vt:lpstr>Calibri</vt:lpstr>
      <vt:lpstr>DA_FuturaPT Light</vt:lpstr>
      <vt:lpstr>Futura PT</vt:lpstr>
      <vt:lpstr>Open Sans</vt:lpstr>
      <vt:lpstr>Open Sans Light</vt:lpstr>
      <vt:lpstr>DA_Corporate_Template_Unsafe_02-AUG-17_24_6</vt:lpstr>
      <vt:lpstr>Data Warehouse for Cross-Asset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2018-11-01T11:14:13Z</dcterms:created>
  <dcterms:modified xsi:type="dcterms:W3CDTF">2021-03-24T09:39:57Z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0x0101003DBE8C5350152F42BCC8BE9F08A9C940</vt:lpwstr>
  </property>
</Properties>
</file>